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3"/>
    <p:sldId id="261" r:id="rId4"/>
    <p:sldId id="369" r:id="rId5"/>
    <p:sldId id="335" r:id="rId6"/>
    <p:sldId id="337" r:id="rId7"/>
    <p:sldId id="338" r:id="rId8"/>
    <p:sldId id="360" r:id="rId9"/>
    <p:sldId id="361" r:id="rId10"/>
    <p:sldId id="339" r:id="rId11"/>
    <p:sldId id="340" r:id="rId12"/>
    <p:sldId id="341" r:id="rId13"/>
    <p:sldId id="342" r:id="rId14"/>
    <p:sldId id="343" r:id="rId15"/>
    <p:sldId id="344" r:id="rId16"/>
    <p:sldId id="334" r:id="rId17"/>
  </p:sldIdLst>
  <p:sldSz cx="5765800" cy="3244850"/>
  <p:notesSz cx="5765800" cy="324485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92" userDrawn="1">
          <p15:clr>
            <a:srgbClr val="A4A3A4"/>
          </p15:clr>
        </p15:guide>
        <p15:guide id="2" pos="2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A2"/>
    <a:srgbClr val="0055B8"/>
    <a:srgbClr val="0058B7"/>
    <a:srgbClr val="0055C0"/>
    <a:srgbClr val="0055AF"/>
    <a:srgbClr val="632C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200" d="100"/>
          <a:sy n="200" d="100"/>
        </p:scale>
        <p:origin x="-3384" y="-1448"/>
      </p:cViewPr>
      <p:guideLst>
        <p:guide orient="horz" pos="2892"/>
        <p:guide pos="219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57" d="100"/>
          <a:sy n="357" d="100"/>
        </p:scale>
        <p:origin x="-1148" y="-56"/>
      </p:cViewPr>
      <p:guideLst>
        <p:guide orient="horz" pos="1022"/>
        <p:guide pos="18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C1D38-DF69-4CFC-B681-EF664F8DC8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FA323-925D-4401-BFF0-ACC64990405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E6A5C-9E77-4619-854E-CF40D4E7EBE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CC77D-3F57-4A6A-969D-670380852C6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母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 dirty="0"/>
          </a:p>
        </p:txBody>
      </p:sp>
      <p:cxnSp>
        <p:nvCxnSpPr>
          <p:cNvPr id="61" name="直接连接符 60"/>
          <p:cNvCxnSpPr/>
          <p:nvPr userDrawn="1"/>
        </p:nvCxnSpPr>
        <p:spPr>
          <a:xfrm>
            <a:off x="254000" y="403225"/>
            <a:ext cx="5257800" cy="0"/>
          </a:xfrm>
          <a:prstGeom prst="line">
            <a:avLst/>
          </a:prstGeom>
          <a:ln>
            <a:solidFill>
              <a:srgbClr val="0058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Picture 3" descr="E:\1.北京\VI\2PPT WORD模板\PPT底纹\PPT&amp;WORD模板2-06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368" y="183009"/>
            <a:ext cx="713315" cy="186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Holder 2"/>
          <p:cNvSpPr>
            <a:spLocks noGrp="1"/>
          </p:cNvSpPr>
          <p:nvPr>
            <p:ph type="title"/>
          </p:nvPr>
        </p:nvSpPr>
        <p:spPr>
          <a:xfrm>
            <a:off x="573373" y="1031984"/>
            <a:ext cx="461905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0058B7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endParaRPr dirty="0"/>
          </a:p>
        </p:txBody>
      </p:sp>
      <p:sp>
        <p:nvSpPr>
          <p:cNvPr id="69" name="文本占位符 68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141017"/>
            <a:ext cx="1316037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0055A2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en-US" altLang="zh-CN" dirty="0" smtClean="0"/>
              <a:t>01  </a:t>
            </a:r>
            <a:r>
              <a:rPr lang="zh-CN" altLang="en-US" dirty="0" smtClean="0"/>
              <a:t>点击此处添加标题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78300" y="3017710"/>
            <a:ext cx="3848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微软雅黑" panose="020B0503020204020204" pitchFamily="34" charset="-122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2100" y="822325"/>
            <a:ext cx="2644775" cy="46672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l"/>
            <a:r>
              <a:rPr lang="zh-CN" altLang="en-US" sz="1600" b="1">
                <a:solidFill>
                  <a:schemeClr val="tx1"/>
                </a:solidFill>
                <a:latin typeface="+mj-ea"/>
                <a:ea typeface="+mj-ea"/>
              </a:rPr>
              <a:t>项目名称</a:t>
            </a:r>
            <a:r>
              <a:rPr lang="zh-CN" altLang="en-US" sz="1600">
                <a:solidFill>
                  <a:schemeClr val="tx1"/>
                </a:solidFill>
              </a:rPr>
              <a:t>：</a:t>
            </a:r>
            <a:endParaRPr lang="zh-CN" altLang="en-US" sz="1600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4500" y="1289050"/>
            <a:ext cx="2644775" cy="11925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1000" b="1">
                <a:solidFill>
                  <a:schemeClr val="tx1"/>
                </a:solidFill>
              </a:rPr>
              <a:t>主要研究者：</a:t>
            </a:r>
            <a:endParaRPr lang="zh-CN" altLang="en-US" sz="1000" b="1">
              <a:solidFill>
                <a:schemeClr val="tx1"/>
              </a:solidFill>
            </a:endParaRPr>
          </a:p>
          <a:p>
            <a:r>
              <a:rPr lang="zh-CN" altLang="en-US" sz="1000" b="1">
                <a:solidFill>
                  <a:schemeClr val="tx1"/>
                </a:solidFill>
              </a:rPr>
              <a:t>  </a:t>
            </a:r>
            <a:endParaRPr lang="zh-CN" altLang="en-US" sz="1000" b="1">
              <a:solidFill>
                <a:schemeClr val="tx1"/>
              </a:solidFill>
            </a:endParaRPr>
          </a:p>
          <a:p>
            <a:r>
              <a:rPr lang="zh-CN" altLang="en-US" sz="1000" b="1">
                <a:solidFill>
                  <a:schemeClr val="tx1"/>
                </a:solidFill>
              </a:rPr>
              <a:t>申办方：</a:t>
            </a:r>
            <a:endParaRPr lang="zh-CN" altLang="en-US" sz="1000" b="1">
              <a:solidFill>
                <a:schemeClr val="tx1"/>
              </a:solidFill>
            </a:endParaRPr>
          </a:p>
          <a:p>
            <a:endParaRPr lang="zh-CN" altLang="en-US" sz="1000" b="1">
              <a:solidFill>
                <a:schemeClr val="tx1"/>
              </a:solidFill>
            </a:endParaRPr>
          </a:p>
          <a:p>
            <a:r>
              <a:rPr lang="zh-CN" altLang="en-US" sz="1000" b="1">
                <a:solidFill>
                  <a:schemeClr val="tx1"/>
                </a:solidFill>
              </a:rPr>
              <a:t>组长单位：</a:t>
            </a:r>
            <a:endParaRPr lang="zh-CN" altLang="en-US" sz="1000" b="1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174625"/>
            <a:ext cx="5485130" cy="3390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000" b="1">
                <a:solidFill>
                  <a:srgbClr val="FF0000"/>
                </a:solidFill>
              </a:rPr>
              <a:t>提醒：汇报</a:t>
            </a:r>
            <a:r>
              <a:rPr lang="en-US" altLang="zh-CN" sz="1000" b="1">
                <a:solidFill>
                  <a:srgbClr val="FF0000"/>
                </a:solidFill>
              </a:rPr>
              <a:t>PPT</a:t>
            </a:r>
            <a:r>
              <a:rPr lang="zh-CN" altLang="en-US" sz="1000" b="1">
                <a:solidFill>
                  <a:srgbClr val="FF0000"/>
                </a:solidFill>
              </a:rPr>
              <a:t>所展示内容需要与递交至伦理的材料内容一致，</a:t>
            </a:r>
            <a:r>
              <a:rPr lang="en-US" altLang="zh-CN" sz="1000" b="1">
                <a:solidFill>
                  <a:srgbClr val="FF0000"/>
                </a:solidFill>
              </a:rPr>
              <a:t>(PPT </a:t>
            </a:r>
            <a:r>
              <a:rPr lang="zh-CN" altLang="en-US" sz="1000" b="1">
                <a:solidFill>
                  <a:srgbClr val="FF0000"/>
                </a:solidFill>
              </a:rPr>
              <a:t>模板仅供参考，红色字体为提示作用，在汇报</a:t>
            </a:r>
            <a:r>
              <a:rPr lang="en-US" altLang="zh-CN" sz="1000" b="1">
                <a:solidFill>
                  <a:srgbClr val="FF0000"/>
                </a:solidFill>
              </a:rPr>
              <a:t>PPT</a:t>
            </a:r>
            <a:r>
              <a:rPr lang="zh-CN" altLang="en-US" sz="1000" b="1">
                <a:solidFill>
                  <a:srgbClr val="FF0000"/>
                </a:solidFill>
              </a:rPr>
              <a:t>中注意删除）</a:t>
            </a:r>
            <a:endParaRPr lang="zh-CN" altLang="en-US" sz="1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254000" y="403225"/>
            <a:ext cx="5257800" cy="0"/>
          </a:xfrm>
          <a:prstGeom prst="line">
            <a:avLst/>
          </a:prstGeom>
          <a:ln>
            <a:solidFill>
              <a:srgbClr val="0058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标题 3"/>
          <p:cNvSpPr>
            <a:spLocks noGrp="1"/>
          </p:cNvSpPr>
          <p:nvPr/>
        </p:nvSpPr>
        <p:spPr>
          <a:xfrm>
            <a:off x="1739900" y="95885"/>
            <a:ext cx="2376170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0058B7"/>
                </a:solidFill>
                <a:latin typeface="Arial" panose="020B0604020202020204"/>
                <a:ea typeface="+mj-ea"/>
                <a:cs typeface="Arial" panose="020B0604020202020204"/>
              </a:defRPr>
            </a:lvl1pPr>
          </a:lstStyle>
          <a:p>
            <a:r>
              <a:rPr lang="zh-CN" altLang="en-US" sz="2000"/>
              <a:t>风险预案及处理</a:t>
            </a:r>
            <a:endParaRPr lang="zh-CN" altLang="en-US" sz="2000"/>
          </a:p>
        </p:txBody>
      </p:sp>
      <p:sp>
        <p:nvSpPr>
          <p:cNvPr id="6" name="内容占位符 1"/>
          <p:cNvSpPr>
            <a:spLocks noGrp="1"/>
          </p:cNvSpPr>
          <p:nvPr/>
        </p:nvSpPr>
        <p:spPr>
          <a:xfrm>
            <a:off x="139700" y="479425"/>
            <a:ext cx="4874260" cy="1259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–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»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0">
                <a:solidFill>
                  <a:srgbClr val="FF0000"/>
                </a:solidFill>
              </a:rPr>
              <a:t>提醒：针对可能出现的风险采取的保护受试者的措施</a:t>
            </a:r>
            <a:endParaRPr lang="zh-CN" altLang="en-US" sz="1400" b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254000" y="403225"/>
            <a:ext cx="5257800" cy="0"/>
          </a:xfrm>
          <a:prstGeom prst="line">
            <a:avLst/>
          </a:prstGeom>
          <a:ln>
            <a:solidFill>
              <a:srgbClr val="0058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3"/>
          <p:cNvSpPr>
            <a:spLocks noGrp="1"/>
          </p:cNvSpPr>
          <p:nvPr/>
        </p:nvSpPr>
        <p:spPr>
          <a:xfrm>
            <a:off x="749300" y="95885"/>
            <a:ext cx="3958590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0058B7"/>
                </a:solidFill>
                <a:latin typeface="Arial" panose="020B0604020202020204"/>
                <a:ea typeface="+mj-ea"/>
                <a:cs typeface="Arial" panose="020B0604020202020204"/>
              </a:defRPr>
            </a:lvl1pPr>
          </a:lstStyle>
          <a:p>
            <a:r>
              <a:rPr lang="zh-CN" altLang="en-US" sz="2000"/>
              <a:t>可能的受益</a:t>
            </a:r>
            <a:r>
              <a:rPr lang="zh-CN" altLang="en-US" sz="2000">
                <a:solidFill>
                  <a:srgbClr val="FF0000"/>
                </a:solidFill>
              </a:rPr>
              <a:t>（需与知情同意书一致）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5900" y="479425"/>
            <a:ext cx="5244465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buNone/>
            </a:pPr>
            <a:r>
              <a:rPr lang="zh-CN" altLang="en-US" sz="1400">
                <a:solidFill>
                  <a:srgbClr val="FF0000"/>
                </a:solidFill>
                <a:sym typeface="+mn-ea"/>
              </a:rPr>
              <a:t>提醒：内容应为受试者可能得到的医学获益，但也有可能不获益</a:t>
            </a:r>
            <a:endParaRPr lang="zh-CN" altLang="en-US" sz="140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254000" y="403225"/>
            <a:ext cx="5257800" cy="0"/>
          </a:xfrm>
          <a:prstGeom prst="line">
            <a:avLst/>
          </a:prstGeom>
          <a:ln>
            <a:solidFill>
              <a:srgbClr val="0058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3"/>
          <p:cNvSpPr>
            <a:spLocks noGrp="1"/>
          </p:cNvSpPr>
          <p:nvPr/>
        </p:nvSpPr>
        <p:spPr>
          <a:xfrm>
            <a:off x="233680" y="95885"/>
            <a:ext cx="4474210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0058B7"/>
                </a:solidFill>
                <a:latin typeface="Arial" panose="020B0604020202020204"/>
                <a:ea typeface="+mj-ea"/>
                <a:cs typeface="Arial" panose="020B0604020202020204"/>
              </a:defRPr>
            </a:lvl1pPr>
          </a:lstStyle>
          <a:p>
            <a:r>
              <a:rPr lang="zh-CN" altLang="en-US" sz="2000"/>
              <a:t>研究费用及补偿</a:t>
            </a:r>
            <a:r>
              <a:rPr lang="zh-CN" altLang="en-US" sz="2000">
                <a:solidFill>
                  <a:srgbClr val="FF0000"/>
                </a:solidFill>
              </a:rPr>
              <a:t>（需与知情同意书一致）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4" name="内容占位符 1"/>
          <p:cNvSpPr>
            <a:spLocks noGrp="1"/>
          </p:cNvSpPr>
          <p:nvPr/>
        </p:nvSpPr>
        <p:spPr>
          <a:xfrm>
            <a:off x="233680" y="631825"/>
            <a:ext cx="5257800" cy="1741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–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»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0">
                <a:solidFill>
                  <a:schemeClr val="tx1"/>
                </a:solidFill>
              </a:rPr>
              <a:t>研究</a:t>
            </a:r>
            <a:r>
              <a:rPr lang="zh-CN" altLang="en-US" sz="1400" b="0">
                <a:solidFill>
                  <a:schemeClr val="tx1"/>
                </a:solidFill>
              </a:rPr>
              <a:t>费用</a:t>
            </a:r>
            <a:endParaRPr lang="zh-CN" altLang="en-US" sz="1400" b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sz="1400" b="0">
              <a:solidFill>
                <a:schemeClr val="tx1"/>
              </a:solidFill>
            </a:endParaRPr>
          </a:p>
          <a:p>
            <a:endParaRPr lang="zh-CN" altLang="en-US" sz="1400" b="0">
              <a:solidFill>
                <a:schemeClr val="tx1"/>
              </a:solidFill>
            </a:endParaRPr>
          </a:p>
          <a:p>
            <a:r>
              <a:rPr lang="zh-CN" altLang="en-US" sz="1400" b="0">
                <a:solidFill>
                  <a:schemeClr val="tx1"/>
                </a:solidFill>
              </a:rPr>
              <a:t>补偿</a:t>
            </a:r>
            <a:endParaRPr lang="zh-CN" altLang="en-US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254000" y="403225"/>
            <a:ext cx="5257800" cy="0"/>
          </a:xfrm>
          <a:prstGeom prst="line">
            <a:avLst/>
          </a:prstGeom>
          <a:ln>
            <a:solidFill>
              <a:srgbClr val="0058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3"/>
          <p:cNvSpPr>
            <a:spLocks noGrp="1"/>
          </p:cNvSpPr>
          <p:nvPr/>
        </p:nvSpPr>
        <p:spPr>
          <a:xfrm>
            <a:off x="233680" y="95885"/>
            <a:ext cx="4474210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0058B7"/>
                </a:solidFill>
                <a:latin typeface="Arial" panose="020B0604020202020204"/>
                <a:ea typeface="+mj-ea"/>
                <a:cs typeface="Arial" panose="020B0604020202020204"/>
              </a:defRPr>
            </a:lvl1pPr>
          </a:lstStyle>
          <a:p>
            <a:r>
              <a:rPr lang="zh-CN" altLang="en-US" sz="2000"/>
              <a:t>赔偿条款与保险</a:t>
            </a:r>
            <a:r>
              <a:rPr lang="zh-CN" altLang="en-US" sz="2000">
                <a:solidFill>
                  <a:srgbClr val="FF0000"/>
                </a:solidFill>
              </a:rPr>
              <a:t>（需与知情同意书一致）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3" name="内容占位符 1"/>
          <p:cNvSpPr>
            <a:spLocks noGrp="1"/>
          </p:cNvSpPr>
          <p:nvPr/>
        </p:nvSpPr>
        <p:spPr>
          <a:xfrm>
            <a:off x="215900" y="479425"/>
            <a:ext cx="4304030" cy="1716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–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»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0">
                <a:solidFill>
                  <a:schemeClr val="tx1"/>
                </a:solidFill>
              </a:rPr>
              <a:t>赔偿</a:t>
            </a:r>
            <a:r>
              <a:rPr lang="zh-CN" altLang="en-US" sz="1400" b="0">
                <a:solidFill>
                  <a:schemeClr val="tx1"/>
                </a:solidFill>
              </a:rPr>
              <a:t>条款</a:t>
            </a:r>
            <a:endParaRPr lang="zh-CN" altLang="en-US" sz="1400" b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sz="1400" b="0">
              <a:solidFill>
                <a:schemeClr val="tx1"/>
              </a:solidFill>
            </a:endParaRPr>
          </a:p>
          <a:p>
            <a:endParaRPr lang="zh-CN" altLang="en-US" sz="1400" b="0">
              <a:solidFill>
                <a:schemeClr val="tx1"/>
              </a:solidFill>
            </a:endParaRPr>
          </a:p>
          <a:p>
            <a:r>
              <a:rPr lang="zh-CN" altLang="en-US" sz="1400" b="0">
                <a:solidFill>
                  <a:schemeClr val="tx1"/>
                </a:solidFill>
              </a:rPr>
              <a:t>保险</a:t>
            </a:r>
            <a:endParaRPr lang="zh-CN" altLang="en-US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254000" y="403225"/>
            <a:ext cx="5257800" cy="0"/>
          </a:xfrm>
          <a:prstGeom prst="line">
            <a:avLst/>
          </a:prstGeom>
          <a:ln>
            <a:solidFill>
              <a:srgbClr val="0058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3"/>
          <p:cNvSpPr>
            <a:spLocks noGrp="1"/>
          </p:cNvSpPr>
          <p:nvPr/>
        </p:nvSpPr>
        <p:spPr>
          <a:xfrm>
            <a:off x="520700" y="95885"/>
            <a:ext cx="4474210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0058B7"/>
                </a:solidFill>
                <a:latin typeface="Arial" panose="020B0604020202020204"/>
                <a:ea typeface="+mj-ea"/>
                <a:cs typeface="Arial" panose="020B0604020202020204"/>
              </a:defRPr>
            </a:lvl1pPr>
          </a:lstStyle>
          <a:p>
            <a:r>
              <a:rPr lang="zh-CN" altLang="en-US" sz="2000"/>
              <a:t>隐私保护</a:t>
            </a:r>
            <a:r>
              <a:rPr lang="zh-CN" altLang="en-US" sz="2000">
                <a:solidFill>
                  <a:srgbClr val="FF0000"/>
                </a:solidFill>
              </a:rPr>
              <a:t>（需与知情同意书一致）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3" name="内容占位符 1"/>
          <p:cNvSpPr>
            <a:spLocks noGrp="1"/>
          </p:cNvSpPr>
          <p:nvPr/>
        </p:nvSpPr>
        <p:spPr>
          <a:xfrm>
            <a:off x="139700" y="479425"/>
            <a:ext cx="4620895" cy="1412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–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»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0">
                <a:solidFill>
                  <a:schemeClr val="tx1"/>
                </a:solidFill>
              </a:rPr>
              <a:t>个人信息</a:t>
            </a:r>
            <a:r>
              <a:rPr lang="zh-CN" altLang="en-US" sz="1400" b="0">
                <a:solidFill>
                  <a:schemeClr val="tx1"/>
                </a:solidFill>
              </a:rPr>
              <a:t>保密</a:t>
            </a:r>
            <a:endParaRPr lang="zh-CN" altLang="en-US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pc="-35" dirty="0">
                <a:ea typeface="微软雅黑" panose="020B0503020204020204" pitchFamily="34" charset="-122"/>
              </a:rPr>
              <a:t>THANK</a:t>
            </a:r>
            <a:r>
              <a:rPr spc="-220" dirty="0">
                <a:ea typeface="微软雅黑" panose="020B0503020204020204" pitchFamily="34" charset="-122"/>
              </a:rPr>
              <a:t> </a:t>
            </a:r>
            <a:r>
              <a:rPr spc="-45" dirty="0">
                <a:ea typeface="微软雅黑" panose="020B0503020204020204" pitchFamily="34" charset="-122"/>
              </a:rPr>
              <a:t>YOU!</a:t>
            </a:r>
            <a:endParaRPr spc="-45" dirty="0">
              <a:ea typeface="微软雅黑" panose="020B0503020204020204" pitchFamily="34" charset="-122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100" b="0" spc="180" dirty="0">
                <a:ea typeface="微软雅黑" panose="020B0503020204020204" pitchFamily="34" charset="-122"/>
                <a:cs typeface="思源黑体 CN Medium"/>
              </a:rPr>
              <a:t>谢</a:t>
            </a:r>
            <a:r>
              <a:rPr sz="1100" b="0" spc="-5" dirty="0">
                <a:ea typeface="微软雅黑" panose="020B0503020204020204" pitchFamily="34" charset="-122"/>
                <a:cs typeface="思源黑体 CN Medium"/>
              </a:rPr>
              <a:t> </a:t>
            </a:r>
            <a:r>
              <a:rPr sz="1100" b="0" spc="180" dirty="0">
                <a:ea typeface="微软雅黑" panose="020B0503020204020204" pitchFamily="34" charset="-122"/>
                <a:cs typeface="思源黑体 CN Medium"/>
              </a:rPr>
              <a:t>谢</a:t>
            </a:r>
            <a:r>
              <a:rPr sz="1100" b="0" spc="-5" dirty="0">
                <a:ea typeface="微软雅黑" panose="020B0503020204020204" pitchFamily="34" charset="-122"/>
                <a:cs typeface="思源黑体 CN Medium"/>
              </a:rPr>
              <a:t> </a:t>
            </a:r>
            <a:r>
              <a:rPr sz="1100" b="0" spc="180" dirty="0">
                <a:ea typeface="微软雅黑" panose="020B0503020204020204" pitchFamily="34" charset="-122"/>
                <a:cs typeface="思源黑体 CN Medium"/>
              </a:rPr>
              <a:t>观</a:t>
            </a:r>
            <a:r>
              <a:rPr sz="1100" b="0" spc="-5" dirty="0">
                <a:ea typeface="微软雅黑" panose="020B0503020204020204" pitchFamily="34" charset="-122"/>
                <a:cs typeface="思源黑体 CN Medium"/>
              </a:rPr>
              <a:t> </a:t>
            </a:r>
            <a:r>
              <a:rPr sz="1100" b="0" spc="5" dirty="0">
                <a:ea typeface="微软雅黑" panose="020B0503020204020204" pitchFamily="34" charset="-122"/>
                <a:cs typeface="思源黑体 CN Medium"/>
              </a:rPr>
              <a:t>看 </a:t>
            </a:r>
            <a:r>
              <a:rPr sz="1100" b="0" spc="-75" dirty="0">
                <a:ea typeface="微软雅黑" panose="020B0503020204020204" pitchFamily="34" charset="-122"/>
                <a:cs typeface="思源黑体 CN Medium"/>
              </a:rPr>
              <a:t> </a:t>
            </a:r>
            <a:endParaRPr sz="1100" dirty="0">
              <a:ea typeface="微软雅黑" panose="020B0503020204020204" pitchFamily="34" charset="-122"/>
              <a:cs typeface="思源黑体 CN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2658" y="1080239"/>
            <a:ext cx="59055" cy="59055"/>
          </a:xfrm>
          <a:custGeom>
            <a:avLst/>
            <a:gdLst/>
            <a:ahLst/>
            <a:cxnLst/>
            <a:rect l="l" t="t" r="r" b="b"/>
            <a:pathLst>
              <a:path w="59054" h="59055">
                <a:moveTo>
                  <a:pt x="29349" y="0"/>
                </a:moveTo>
                <a:lnTo>
                  <a:pt x="17927" y="2307"/>
                </a:lnTo>
                <a:lnTo>
                  <a:pt x="8597" y="8597"/>
                </a:lnTo>
                <a:lnTo>
                  <a:pt x="2307" y="17927"/>
                </a:lnTo>
                <a:lnTo>
                  <a:pt x="0" y="29349"/>
                </a:lnTo>
                <a:lnTo>
                  <a:pt x="2307" y="40772"/>
                </a:lnTo>
                <a:lnTo>
                  <a:pt x="8597" y="50101"/>
                </a:lnTo>
                <a:lnTo>
                  <a:pt x="17927" y="56392"/>
                </a:lnTo>
                <a:lnTo>
                  <a:pt x="29349" y="58699"/>
                </a:lnTo>
                <a:lnTo>
                  <a:pt x="40779" y="56392"/>
                </a:lnTo>
                <a:lnTo>
                  <a:pt x="50112" y="50101"/>
                </a:lnTo>
                <a:lnTo>
                  <a:pt x="56404" y="40772"/>
                </a:lnTo>
                <a:lnTo>
                  <a:pt x="58712" y="29349"/>
                </a:lnTo>
                <a:lnTo>
                  <a:pt x="56404" y="17927"/>
                </a:lnTo>
                <a:lnTo>
                  <a:pt x="50112" y="8597"/>
                </a:lnTo>
                <a:lnTo>
                  <a:pt x="40779" y="2307"/>
                </a:lnTo>
                <a:lnTo>
                  <a:pt x="29349" y="0"/>
                </a:lnTo>
                <a:close/>
              </a:path>
            </a:pathLst>
          </a:custGeom>
          <a:solidFill>
            <a:srgbClr val="0058B7"/>
          </a:solidFill>
        </p:spPr>
        <p:txBody>
          <a:bodyPr wrap="square" lIns="0" tIns="0" rIns="0" bIns="0" rtlCol="0"/>
          <a:lstStyle/>
          <a:p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2712" y="1080239"/>
            <a:ext cx="59055" cy="59055"/>
          </a:xfrm>
          <a:custGeom>
            <a:avLst/>
            <a:gdLst/>
            <a:ahLst/>
            <a:cxnLst/>
            <a:rect l="l" t="t" r="r" b="b"/>
            <a:pathLst>
              <a:path w="59054" h="59055">
                <a:moveTo>
                  <a:pt x="29349" y="0"/>
                </a:moveTo>
                <a:lnTo>
                  <a:pt x="17927" y="2307"/>
                </a:lnTo>
                <a:lnTo>
                  <a:pt x="8597" y="8597"/>
                </a:lnTo>
                <a:lnTo>
                  <a:pt x="2307" y="17927"/>
                </a:lnTo>
                <a:lnTo>
                  <a:pt x="0" y="29349"/>
                </a:lnTo>
                <a:lnTo>
                  <a:pt x="2307" y="40772"/>
                </a:lnTo>
                <a:lnTo>
                  <a:pt x="8597" y="50101"/>
                </a:lnTo>
                <a:lnTo>
                  <a:pt x="17927" y="56392"/>
                </a:lnTo>
                <a:lnTo>
                  <a:pt x="29349" y="58699"/>
                </a:lnTo>
                <a:lnTo>
                  <a:pt x="40779" y="56392"/>
                </a:lnTo>
                <a:lnTo>
                  <a:pt x="50112" y="50101"/>
                </a:lnTo>
                <a:lnTo>
                  <a:pt x="56404" y="40772"/>
                </a:lnTo>
                <a:lnTo>
                  <a:pt x="58712" y="29349"/>
                </a:lnTo>
                <a:lnTo>
                  <a:pt x="56404" y="17927"/>
                </a:lnTo>
                <a:lnTo>
                  <a:pt x="50112" y="8597"/>
                </a:lnTo>
                <a:lnTo>
                  <a:pt x="40779" y="2307"/>
                </a:lnTo>
                <a:lnTo>
                  <a:pt x="29349" y="0"/>
                </a:lnTo>
                <a:close/>
              </a:path>
            </a:pathLst>
          </a:custGeom>
          <a:solidFill>
            <a:srgbClr val="0058B7">
              <a:alpha val="50000"/>
            </a:srgbClr>
          </a:solidFill>
        </p:spPr>
        <p:txBody>
          <a:bodyPr wrap="square" lIns="0" tIns="0" rIns="0" bIns="0" rtlCol="0"/>
          <a:lstStyle/>
          <a:p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2774" y="1080239"/>
            <a:ext cx="59055" cy="59055"/>
          </a:xfrm>
          <a:custGeom>
            <a:avLst/>
            <a:gdLst/>
            <a:ahLst/>
            <a:cxnLst/>
            <a:rect l="l" t="t" r="r" b="b"/>
            <a:pathLst>
              <a:path w="59055" h="59055">
                <a:moveTo>
                  <a:pt x="29349" y="0"/>
                </a:moveTo>
                <a:lnTo>
                  <a:pt x="17927" y="2307"/>
                </a:lnTo>
                <a:lnTo>
                  <a:pt x="8597" y="8597"/>
                </a:lnTo>
                <a:lnTo>
                  <a:pt x="2307" y="17927"/>
                </a:lnTo>
                <a:lnTo>
                  <a:pt x="0" y="29349"/>
                </a:lnTo>
                <a:lnTo>
                  <a:pt x="2307" y="40772"/>
                </a:lnTo>
                <a:lnTo>
                  <a:pt x="8597" y="50101"/>
                </a:lnTo>
                <a:lnTo>
                  <a:pt x="17927" y="56392"/>
                </a:lnTo>
                <a:lnTo>
                  <a:pt x="29349" y="58699"/>
                </a:lnTo>
                <a:lnTo>
                  <a:pt x="40779" y="56392"/>
                </a:lnTo>
                <a:lnTo>
                  <a:pt x="50112" y="50101"/>
                </a:lnTo>
                <a:lnTo>
                  <a:pt x="56404" y="40772"/>
                </a:lnTo>
                <a:lnTo>
                  <a:pt x="58712" y="29349"/>
                </a:lnTo>
                <a:lnTo>
                  <a:pt x="56404" y="17927"/>
                </a:lnTo>
                <a:lnTo>
                  <a:pt x="50112" y="8597"/>
                </a:lnTo>
                <a:lnTo>
                  <a:pt x="40779" y="2307"/>
                </a:lnTo>
                <a:lnTo>
                  <a:pt x="29349" y="0"/>
                </a:lnTo>
                <a:close/>
              </a:path>
            </a:pathLst>
          </a:custGeom>
          <a:solidFill>
            <a:srgbClr val="0058B7">
              <a:alpha val="29998"/>
            </a:srgbClr>
          </a:solidFill>
        </p:spPr>
        <p:txBody>
          <a:bodyPr wrap="square" lIns="0" tIns="0" rIns="0" bIns="0" rtlCol="0"/>
          <a:lstStyle/>
          <a:p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6391" y="2732243"/>
            <a:ext cx="643890" cy="12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/>
              </a:rPr>
              <a:t>汇报人</a:t>
            </a:r>
            <a:r>
              <a:rPr sz="750" spc="-37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/>
              </a:rPr>
              <a:t>：</a:t>
            </a:r>
            <a:endParaRPr sz="750" dirty="0">
              <a:latin typeface="微软雅黑" panose="020B0503020204020204" pitchFamily="34" charset="-122"/>
              <a:ea typeface="微软雅黑" panose="020B0503020204020204" pitchFamily="34" charset="-122"/>
              <a:cs typeface="思源黑体 CN Regula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85222" y="2720258"/>
            <a:ext cx="973877" cy="12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/>
              </a:rPr>
              <a:t>日期</a:t>
            </a:r>
            <a:r>
              <a:rPr sz="750" spc="-375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/>
              </a:rPr>
              <a:t>：</a:t>
            </a:r>
            <a:endParaRPr sz="750" dirty="0">
              <a:latin typeface="微软雅黑" panose="020B0503020204020204" pitchFamily="34" charset="-122"/>
              <a:ea typeface="微软雅黑" panose="020B0503020204020204" pitchFamily="34" charset="-122"/>
              <a:cs typeface="思源黑体 CN Regular"/>
            </a:endParaRPr>
          </a:p>
        </p:txBody>
      </p:sp>
      <p:pic>
        <p:nvPicPr>
          <p:cNvPr id="12" name="Picture 8" descr="E:\1.北京\VI\2PPT WORD模板\PPT底纹\PPT&amp;WORD模板2-08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097" y="2699624"/>
            <a:ext cx="172882" cy="17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E:\1.北京\VI\2PPT WORD模板\PPT底纹\PPT&amp;WORD模板2-0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18" y="2703858"/>
            <a:ext cx="172882" cy="17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254000" y="403225"/>
            <a:ext cx="5257800" cy="0"/>
          </a:xfrm>
          <a:prstGeom prst="line">
            <a:avLst/>
          </a:prstGeom>
          <a:ln>
            <a:solidFill>
              <a:srgbClr val="0058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253968" y="95994"/>
            <a:ext cx="4619053" cy="307340"/>
          </a:xfrm>
        </p:spPr>
        <p:txBody>
          <a:bodyPr/>
          <a:p>
            <a:r>
              <a:rPr lang="en-US" altLang="zh-CN" sz="2000"/>
              <a:t>NMPA</a:t>
            </a:r>
            <a:r>
              <a:rPr lang="zh-CN" altLang="en-US" sz="2000"/>
              <a:t>批准通知书</a:t>
            </a:r>
            <a:r>
              <a:rPr lang="zh-CN" altLang="en-US" sz="2000">
                <a:solidFill>
                  <a:srgbClr val="FF0000"/>
                </a:solidFill>
              </a:rPr>
              <a:t>（注册类项目需提供）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2100" y="70802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审批结论：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标题 5"/>
          <p:cNvSpPr>
            <a:spLocks noGrp="1"/>
          </p:cNvSpPr>
          <p:nvPr/>
        </p:nvSpPr>
        <p:spPr>
          <a:xfrm>
            <a:off x="253968" y="95994"/>
            <a:ext cx="4619053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0058B7"/>
                </a:solidFill>
                <a:latin typeface="Arial" panose="020B0604020202020204"/>
                <a:ea typeface="+mj-ea"/>
                <a:cs typeface="Arial" panose="020B0604020202020204"/>
              </a:defRPr>
            </a:lvl1pPr>
          </a:lstStyle>
          <a:p>
            <a:pPr algn="l"/>
            <a:r>
              <a:rPr lang="zh-CN" altLang="en-US" sz="2000">
                <a:sym typeface="+mn-ea"/>
              </a:rPr>
              <a:t>主要研究者项目情况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15900" y="494665"/>
            <a:ext cx="4693920" cy="22548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1400"/>
              <a:t>在研项目：</a:t>
            </a:r>
            <a:endParaRPr lang="zh-CN" altLang="en-US" sz="1400"/>
          </a:p>
          <a:p>
            <a:pPr indent="0">
              <a:buFont typeface="Arial" panose="020B0604020202020204" pitchFamily="34" charset="0"/>
              <a:buNone/>
            </a:pPr>
            <a:endParaRPr lang="zh-CN" altLang="en-US" sz="1400"/>
          </a:p>
          <a:p>
            <a:pPr indent="0">
              <a:buFont typeface="Arial" panose="020B0604020202020204" pitchFamily="34" charset="0"/>
              <a:buNone/>
            </a:pP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1400" kern="100" dirty="0">
                <a:effectLst/>
                <a:cs typeface="+mn-ea"/>
                <a:sym typeface="+mn-ea"/>
              </a:rPr>
              <a:t>结题项目：</a:t>
            </a: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en-US" sz="1400"/>
          </a:p>
          <a:p>
            <a:pPr indent="0">
              <a:buFont typeface="Arial" panose="020B0604020202020204" pitchFamily="34" charset="0"/>
              <a:buNone/>
            </a:pPr>
            <a:endParaRPr lang="zh-CN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254000" y="403225"/>
            <a:ext cx="5257800" cy="0"/>
          </a:xfrm>
          <a:prstGeom prst="line">
            <a:avLst/>
          </a:prstGeom>
          <a:ln>
            <a:solidFill>
              <a:srgbClr val="0058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253968" y="95994"/>
            <a:ext cx="4619053" cy="307340"/>
          </a:xfrm>
        </p:spPr>
        <p:txBody>
          <a:bodyPr/>
          <a:p>
            <a:pPr algn="ctr"/>
            <a:r>
              <a:rPr lang="zh-CN" altLang="en-US" sz="2000">
                <a:sym typeface="+mn-ea"/>
              </a:rPr>
              <a:t>研究背景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500" y="555625"/>
            <a:ext cx="5702935" cy="22548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1400"/>
              <a:t>国内外研究现况，系统综述所研究领域的进展及不足</a:t>
            </a: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1400"/>
              <a:t>前期研究安全性及药效结果</a:t>
            </a: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1400"/>
              <a:t>在研药物简介（产品信息、作用机理）</a:t>
            </a:r>
            <a:endParaRPr lang="zh-CN" altLang="en-US" sz="1400"/>
          </a:p>
        </p:txBody>
      </p:sp>
      <p:sp>
        <p:nvSpPr>
          <p:cNvPr id="2" name="文本框 1"/>
          <p:cNvSpPr txBox="1"/>
          <p:nvPr/>
        </p:nvSpPr>
        <p:spPr>
          <a:xfrm>
            <a:off x="4906645" y="236855"/>
            <a:ext cx="19221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254000" y="403225"/>
            <a:ext cx="5257800" cy="0"/>
          </a:xfrm>
          <a:prstGeom prst="line">
            <a:avLst/>
          </a:prstGeom>
          <a:ln>
            <a:solidFill>
              <a:srgbClr val="0058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2197100" y="98425"/>
            <a:ext cx="1769745" cy="307340"/>
          </a:xfrm>
        </p:spPr>
        <p:txBody>
          <a:bodyPr wrap="square"/>
          <a:lstStyle/>
          <a:p>
            <a:r>
              <a:rPr lang="zh-CN" altLang="en-US" sz="2000"/>
              <a:t>研究</a:t>
            </a:r>
            <a:r>
              <a:rPr lang="zh-CN" altLang="en-US" sz="2000"/>
              <a:t>概况</a:t>
            </a:r>
            <a:endParaRPr lang="zh-CN" altLang="en-US" sz="2000"/>
          </a:p>
        </p:txBody>
      </p:sp>
      <p:sp>
        <p:nvSpPr>
          <p:cNvPr id="5" name="文本框 4"/>
          <p:cNvSpPr txBox="1"/>
          <p:nvPr/>
        </p:nvSpPr>
        <p:spPr>
          <a:xfrm>
            <a:off x="215900" y="494665"/>
            <a:ext cx="4693920" cy="22548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1400"/>
              <a:t>研究目的</a:t>
            </a:r>
            <a:endParaRPr lang="zh-CN" altLang="en-US" sz="1400"/>
          </a:p>
          <a:p>
            <a:pPr indent="0">
              <a:buFont typeface="Arial" panose="020B0604020202020204" pitchFamily="34" charset="0"/>
              <a:buNone/>
            </a:pPr>
            <a:endParaRPr lang="zh-CN" altLang="en-US" sz="1400"/>
          </a:p>
          <a:p>
            <a:pPr indent="0">
              <a:buFont typeface="Arial" panose="020B0604020202020204" pitchFamily="34" charset="0"/>
              <a:buNone/>
            </a:pP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1400"/>
              <a:t>研究终点</a:t>
            </a: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en-US" sz="14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1400"/>
              <a:t>研究总例数</a:t>
            </a:r>
            <a:r>
              <a:rPr lang="en-US" altLang="zh-CN" sz="1400"/>
              <a:t>/</a:t>
            </a:r>
            <a:r>
              <a:rPr lang="zh-CN" altLang="en-US" sz="1400"/>
              <a:t>本中心例数：</a:t>
            </a:r>
            <a:endParaRPr lang="zh-CN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254000" y="403225"/>
            <a:ext cx="5257800" cy="0"/>
          </a:xfrm>
          <a:prstGeom prst="line">
            <a:avLst/>
          </a:prstGeom>
          <a:ln>
            <a:solidFill>
              <a:srgbClr val="0058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892300" y="98425"/>
            <a:ext cx="1711325" cy="307340"/>
          </a:xfrm>
        </p:spPr>
        <p:txBody>
          <a:bodyPr wrap="square"/>
          <a:p>
            <a:r>
              <a:rPr lang="zh-CN" altLang="en-US" sz="2000"/>
              <a:t>入排</a:t>
            </a:r>
            <a:r>
              <a:rPr lang="zh-CN" altLang="en-US" sz="2000"/>
              <a:t>标准</a:t>
            </a:r>
            <a:endParaRPr lang="zh-CN" altLang="en-US" sz="2000"/>
          </a:p>
        </p:txBody>
      </p:sp>
      <p:sp>
        <p:nvSpPr>
          <p:cNvPr id="2" name="内容占位符 1"/>
          <p:cNvSpPr>
            <a:spLocks noGrp="1"/>
          </p:cNvSpPr>
          <p:nvPr/>
        </p:nvSpPr>
        <p:spPr>
          <a:xfrm>
            <a:off x="292100" y="479425"/>
            <a:ext cx="3910330" cy="2275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–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»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0"/>
              <a:t>入组标准</a:t>
            </a:r>
            <a:endParaRPr lang="zh-CN" altLang="en-US" sz="1400" b="0"/>
          </a:p>
          <a:p>
            <a:endParaRPr lang="zh-CN" altLang="en-US" sz="1400" b="0"/>
          </a:p>
          <a:p>
            <a:endParaRPr lang="zh-CN" altLang="en-US" sz="1400" b="0"/>
          </a:p>
          <a:p>
            <a:pPr marL="0" indent="0">
              <a:buNone/>
            </a:pPr>
            <a:endParaRPr lang="zh-CN" altLang="en-US" sz="1400" b="0"/>
          </a:p>
          <a:p>
            <a:r>
              <a:rPr lang="zh-CN" altLang="en-US" sz="1400" b="0"/>
              <a:t>排除标准</a:t>
            </a:r>
            <a:endParaRPr lang="zh-CN" altLang="en-US" sz="1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/>
        </p:nvSpPr>
        <p:spPr>
          <a:xfrm>
            <a:off x="1892300" y="98425"/>
            <a:ext cx="1711325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0058B7"/>
                </a:solidFill>
                <a:latin typeface="Arial" panose="020B0604020202020204"/>
                <a:ea typeface="+mj-ea"/>
                <a:cs typeface="Arial" panose="020B0604020202020204"/>
              </a:defRPr>
            </a:lvl1pPr>
          </a:lstStyle>
          <a:p>
            <a:r>
              <a:rPr lang="zh-CN" altLang="en-US" sz="2000"/>
              <a:t>研究设计</a:t>
            </a:r>
            <a:endParaRPr lang="zh-CN" altLang="en-US" sz="2000"/>
          </a:p>
        </p:txBody>
      </p:sp>
      <p:sp>
        <p:nvSpPr>
          <p:cNvPr id="5" name="内容占位符 1"/>
          <p:cNvSpPr>
            <a:spLocks noGrp="1"/>
          </p:cNvSpPr>
          <p:nvPr/>
        </p:nvSpPr>
        <p:spPr>
          <a:xfrm>
            <a:off x="292100" y="479425"/>
            <a:ext cx="5337810" cy="1149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–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»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400" b="0">
                <a:solidFill>
                  <a:srgbClr val="FF0000"/>
                </a:solidFill>
              </a:rPr>
              <a:t>提醒：可采用文字或示意图的形式，需包含：分组情况、研究流程、药物剂量及给药方式、随访次数、研究持续时间、剂量调整方案</a:t>
            </a:r>
            <a:endParaRPr lang="zh-CN" altLang="en-US" sz="1400" b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3"/>
          <p:cNvSpPr>
            <a:spLocks noGrp="1"/>
          </p:cNvSpPr>
          <p:nvPr/>
        </p:nvSpPr>
        <p:spPr>
          <a:xfrm>
            <a:off x="1206500" y="98425"/>
            <a:ext cx="4006850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0058B7"/>
                </a:solidFill>
                <a:latin typeface="Arial" panose="020B0604020202020204"/>
                <a:ea typeface="+mj-ea"/>
                <a:cs typeface="Arial" panose="020B0604020202020204"/>
              </a:defRPr>
            </a:lvl1pPr>
          </a:lstStyle>
          <a:p>
            <a:r>
              <a:rPr lang="zh-CN" altLang="en-US" sz="2000"/>
              <a:t>探索性研究样本采集及处理</a:t>
            </a:r>
            <a:endParaRPr lang="zh-CN" altLang="en-US" sz="2000"/>
          </a:p>
        </p:txBody>
      </p:sp>
      <p:sp>
        <p:nvSpPr>
          <p:cNvPr id="6" name="内容占位符 1"/>
          <p:cNvSpPr>
            <a:spLocks noGrp="1"/>
          </p:cNvSpPr>
          <p:nvPr/>
        </p:nvSpPr>
        <p:spPr>
          <a:xfrm>
            <a:off x="139700" y="479425"/>
            <a:ext cx="5649595" cy="2503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–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»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0" dirty="0"/>
              <a:t>检查指标：</a:t>
            </a:r>
            <a:endParaRPr lang="zh-CN" altLang="en-US" sz="1400" b="0" dirty="0"/>
          </a:p>
          <a:p>
            <a:endParaRPr lang="zh-CN" altLang="en-US" sz="1400" b="0" dirty="0"/>
          </a:p>
          <a:p>
            <a:r>
              <a:rPr lang="zh-CN" altLang="en-US" sz="1400" b="0" dirty="0"/>
              <a:t>采集量和时间点：</a:t>
            </a:r>
            <a:endParaRPr lang="en-US" altLang="zh-CN" sz="1400" b="0" dirty="0"/>
          </a:p>
          <a:p>
            <a:endParaRPr lang="en-US" altLang="zh-CN" sz="1400" b="0" dirty="0" smtClean="0"/>
          </a:p>
          <a:p>
            <a:r>
              <a:rPr lang="zh-CN" altLang="en-US" sz="1400" b="0" dirty="0" smtClean="0">
                <a:sym typeface="+mn-ea"/>
              </a:rPr>
              <a:t>检测地点：</a:t>
            </a:r>
            <a:endParaRPr lang="en-US" altLang="zh-CN" sz="1400" b="0" dirty="0" smtClean="0"/>
          </a:p>
          <a:p>
            <a:endParaRPr lang="en-US" altLang="zh-CN" sz="1400" b="0" dirty="0"/>
          </a:p>
          <a:p>
            <a:r>
              <a:rPr lang="zh-CN" altLang="en-US" sz="1400" b="0" dirty="0" smtClean="0">
                <a:sym typeface="+mn-ea"/>
              </a:rPr>
              <a:t>标本的处理：</a:t>
            </a:r>
            <a:endParaRPr lang="zh-CN" altLang="en-US" sz="1400" b="0" dirty="0"/>
          </a:p>
          <a:p>
            <a:pPr marL="0" indent="0">
              <a:buNone/>
            </a:pPr>
            <a:endParaRPr lang="zh-CN" altLang="en-US" sz="14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254000" y="403225"/>
            <a:ext cx="5257800" cy="0"/>
          </a:xfrm>
          <a:prstGeom prst="line">
            <a:avLst/>
          </a:prstGeom>
          <a:ln>
            <a:solidFill>
              <a:srgbClr val="0058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3"/>
          <p:cNvSpPr>
            <a:spLocks noGrp="1"/>
          </p:cNvSpPr>
          <p:nvPr/>
        </p:nvSpPr>
        <p:spPr>
          <a:xfrm>
            <a:off x="749300" y="95885"/>
            <a:ext cx="3958590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0058B7"/>
                </a:solidFill>
                <a:latin typeface="Arial" panose="020B0604020202020204"/>
                <a:ea typeface="+mj-ea"/>
                <a:cs typeface="Arial" panose="020B0604020202020204"/>
              </a:defRPr>
            </a:lvl1pPr>
          </a:lstStyle>
          <a:p>
            <a:r>
              <a:rPr lang="zh-CN" altLang="en-US" sz="2000"/>
              <a:t>风险与不适</a:t>
            </a:r>
            <a:r>
              <a:rPr lang="zh-CN" altLang="en-US" sz="2000">
                <a:solidFill>
                  <a:srgbClr val="FF0000"/>
                </a:solidFill>
              </a:rPr>
              <a:t>（需与知情同意书一致）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10" name="内容占位符 1"/>
          <p:cNvSpPr>
            <a:spLocks noGrp="1"/>
          </p:cNvSpPr>
          <p:nvPr/>
        </p:nvSpPr>
        <p:spPr>
          <a:xfrm>
            <a:off x="139700" y="479425"/>
            <a:ext cx="4290695" cy="1576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18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–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»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18000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0">
                <a:solidFill>
                  <a:schemeClr val="tx1"/>
                </a:solidFill>
              </a:rPr>
              <a:t>研究药物可能的风险：</a:t>
            </a:r>
            <a:endParaRPr lang="zh-CN" altLang="en-US" sz="1400" b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sz="1400" b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sz="1400" b="0">
              <a:solidFill>
                <a:schemeClr val="tx1"/>
              </a:solidFill>
            </a:endParaRPr>
          </a:p>
          <a:p>
            <a:r>
              <a:rPr lang="zh-CN" altLang="en-US" sz="1400" b="0">
                <a:solidFill>
                  <a:schemeClr val="tx1"/>
                </a:solidFill>
              </a:rPr>
              <a:t>研究检查可能的风险：</a:t>
            </a:r>
            <a:endParaRPr lang="zh-CN" altLang="en-US" sz="1400" b="0">
              <a:solidFill>
                <a:schemeClr val="tx1"/>
              </a:solidFill>
            </a:endParaRPr>
          </a:p>
          <a:p>
            <a:endParaRPr lang="zh-CN" altLang="en-US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PP_MARK_KEY" val="5f90bd5b-c1da-482a-ac1a-4817d345e7a3"/>
  <p:tag name="COMMONDATA" val="eyJoZGlkIjoiYWNlNWY0N2U0YzcyNTk0MTAzZDRkNjA4ZTJiYTM2MTkifQ=="/>
  <p:tag name="commondata" val="eyJoZGlkIjoiODZiNjA1MGM3MmM0ODIxZjNhZWI2MGNmMTM4MGQxNjc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</Words>
  <Application>WPS 演示</Application>
  <PresentationFormat>自定义</PresentationFormat>
  <Paragraphs>107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Arial</vt:lpstr>
      <vt:lpstr>思源黑体 CN Medium</vt:lpstr>
      <vt:lpstr>黑体</vt:lpstr>
      <vt:lpstr>思源黑体 CN Regular</vt:lpstr>
      <vt:lpstr>Calibri</vt:lpstr>
      <vt:lpstr>Arial Unicode MS</vt:lpstr>
      <vt:lpstr>Office Theme</vt:lpstr>
      <vt:lpstr>PowerPoint 演示文稿</vt:lpstr>
      <vt:lpstr>NMPA批准通知书（注册类项目需提供）</vt:lpstr>
      <vt:lpstr>研究背景</vt:lpstr>
      <vt:lpstr>研究背景</vt:lpstr>
      <vt:lpstr>研究概况</vt:lpstr>
      <vt:lpstr>入排标准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 谢 观 看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PPT&amp;WORD模板2</dc:title>
  <dc:creator>于磊</dc:creator>
  <cp:lastModifiedBy>zht</cp:lastModifiedBy>
  <cp:revision>56</cp:revision>
  <dcterms:created xsi:type="dcterms:W3CDTF">2023-02-28T08:48:00Z</dcterms:created>
  <dcterms:modified xsi:type="dcterms:W3CDTF">2024-11-22T03:56:00Z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2023-03-05T00:00:00Z</vt:filetime>
  </property>
  <property fmtid="{D5CDD505-2E9C-101B-9397-08002B2CF9AE}" pid="3" name="Creator">
    <vt:lpwstr>Adobe Illustrator 25.1 (Windows)</vt:lpwstr>
  </property>
  <property fmtid="{D5CDD505-2E9C-101B-9397-08002B2CF9AE}" pid="4" name="LastSaved">
    <vt:filetime>2023-03-05T00:00:00Z</vt:filetime>
  </property>
  <property fmtid="{D5CDD505-2E9C-101B-9397-08002B2CF9AE}" pid="5" name="ICV">
    <vt:lpwstr>29342CF3BBD84E6D8172747DBA19F421_12</vt:lpwstr>
  </property>
  <property fmtid="{D5CDD505-2E9C-101B-9397-08002B2CF9AE}" pid="6" name="KSOProductBuildVer">
    <vt:lpwstr>2052-12.1.0.18276</vt:lpwstr>
  </property>
</Properties>
</file>